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sldIdLst>
    <p:sldId id="256" r:id="rId2"/>
    <p:sldId id="257" r:id="rId3"/>
  </p:sldIdLst>
  <p:sldSz cx="7561263" cy="106934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伊東沙樹" initials="沙伊" lastIdx="1" clrIdx="0">
    <p:extLst>
      <p:ext uri="{19B8F6BF-5375-455C-9EA6-DF929625EA0E}">
        <p15:presenceInfo xmlns:p15="http://schemas.microsoft.com/office/powerpoint/2012/main" userId="S::mi7781@miyakojimaishikai.onmicrosoft.com::a202bf86-df18-4ee9-b789-ce5231061ea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EBF7"/>
    <a:srgbClr val="FB006F"/>
    <a:srgbClr val="FFFFCC"/>
    <a:srgbClr val="D9FCFD"/>
    <a:srgbClr val="E8418F"/>
    <a:srgbClr val="FFFFFF"/>
    <a:srgbClr val="F700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295" autoAdjust="0"/>
    <p:restoredTop sz="94660"/>
  </p:normalViewPr>
  <p:slideViewPr>
    <p:cSldViewPr snapToGrid="0" showGuides="1">
      <p:cViewPr>
        <p:scale>
          <a:sx n="95" d="100"/>
          <a:sy n="95" d="100"/>
        </p:scale>
        <p:origin x="636" y="-2490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468" cy="494019"/>
          </a:xfrm>
          <a:prstGeom prst="rect">
            <a:avLst/>
          </a:prstGeom>
        </p:spPr>
        <p:txBody>
          <a:bodyPr vert="horz" lIns="89785" tIns="44892" rIns="89785" bIns="4489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742" y="0"/>
            <a:ext cx="2918468" cy="494019"/>
          </a:xfrm>
          <a:prstGeom prst="rect">
            <a:avLst/>
          </a:prstGeom>
        </p:spPr>
        <p:txBody>
          <a:bodyPr vert="horz" lIns="89785" tIns="44892" rIns="89785" bIns="44892" rtlCol="0"/>
          <a:lstStyle>
            <a:lvl1pPr algn="r">
              <a:defRPr sz="1200"/>
            </a:lvl1pPr>
          </a:lstStyle>
          <a:p>
            <a:fld id="{C2BB6FB9-01EA-490C-92CA-7FFBBDFB794B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90750" y="1233488"/>
            <a:ext cx="235426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785" tIns="44892" rIns="89785" bIns="4489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732" y="4747900"/>
            <a:ext cx="5388300" cy="3884928"/>
          </a:xfrm>
          <a:prstGeom prst="rect">
            <a:avLst/>
          </a:prstGeom>
        </p:spPr>
        <p:txBody>
          <a:bodyPr vert="horz" lIns="89785" tIns="44892" rIns="89785" bIns="4489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2294"/>
            <a:ext cx="2918468" cy="494019"/>
          </a:xfrm>
          <a:prstGeom prst="rect">
            <a:avLst/>
          </a:prstGeom>
        </p:spPr>
        <p:txBody>
          <a:bodyPr vert="horz" lIns="89785" tIns="44892" rIns="89785" bIns="4489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742" y="9372294"/>
            <a:ext cx="2918468" cy="494019"/>
          </a:xfrm>
          <a:prstGeom prst="rect">
            <a:avLst/>
          </a:prstGeom>
        </p:spPr>
        <p:txBody>
          <a:bodyPr vert="horz" lIns="89785" tIns="44892" rIns="89785" bIns="44892" rtlCol="0" anchor="b"/>
          <a:lstStyle>
            <a:lvl1pPr algn="r">
              <a:defRPr sz="1200"/>
            </a:lvl1pPr>
          </a:lstStyle>
          <a:p>
            <a:fld id="{CEA61829-D069-49FB-8F1B-129609CA65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3858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095" y="1750055"/>
            <a:ext cx="6427074" cy="3722887"/>
          </a:xfrm>
        </p:spPr>
        <p:txBody>
          <a:bodyPr anchor="b"/>
          <a:lstStyle>
            <a:lvl1pPr algn="ctr">
              <a:defRPr sz="496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158" y="5616511"/>
            <a:ext cx="5670947" cy="2581762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059" indent="0" algn="ctr">
              <a:buNone/>
              <a:defRPr sz="1654"/>
            </a:lvl2pPr>
            <a:lvl3pPr marL="756117" indent="0" algn="ctr">
              <a:buNone/>
              <a:defRPr sz="1488"/>
            </a:lvl3pPr>
            <a:lvl4pPr marL="1134176" indent="0" algn="ctr">
              <a:buNone/>
              <a:defRPr sz="1323"/>
            </a:lvl4pPr>
            <a:lvl5pPr marL="1512235" indent="0" algn="ctr">
              <a:buNone/>
              <a:defRPr sz="1323"/>
            </a:lvl5pPr>
            <a:lvl6pPr marL="1890293" indent="0" algn="ctr">
              <a:buNone/>
              <a:defRPr sz="1323"/>
            </a:lvl6pPr>
            <a:lvl7pPr marL="2268352" indent="0" algn="ctr">
              <a:buNone/>
              <a:defRPr sz="1323"/>
            </a:lvl7pPr>
            <a:lvl8pPr marL="2646411" indent="0" algn="ctr">
              <a:buNone/>
              <a:defRPr sz="1323"/>
            </a:lvl8pPr>
            <a:lvl9pPr marL="3024469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5ADF-5E51-4E21-834C-235B51E7B777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75467-06E8-4652-8FD0-A5CDEC1F07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6117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5ADF-5E51-4E21-834C-235B51E7B777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75467-06E8-4652-8FD0-A5CDEC1F07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7996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1029" y="569325"/>
            <a:ext cx="1630397" cy="9062162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837" y="569325"/>
            <a:ext cx="4796676" cy="9062162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5ADF-5E51-4E21-834C-235B51E7B777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75467-06E8-4652-8FD0-A5CDEC1F07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3777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5ADF-5E51-4E21-834C-235B51E7B777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75467-06E8-4652-8FD0-A5CDEC1F07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2262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899" y="2665927"/>
            <a:ext cx="6521589" cy="4448157"/>
          </a:xfrm>
        </p:spPr>
        <p:txBody>
          <a:bodyPr anchor="b"/>
          <a:lstStyle>
            <a:lvl1pPr>
              <a:defRPr sz="496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899" y="7156165"/>
            <a:ext cx="6521589" cy="2339180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059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11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417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235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29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35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641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44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5ADF-5E51-4E21-834C-235B51E7B777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75467-06E8-4652-8FD0-A5CDEC1F07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2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837" y="2846623"/>
            <a:ext cx="3213537" cy="678486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889" y="2846623"/>
            <a:ext cx="3213537" cy="678486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5ADF-5E51-4E21-834C-235B51E7B777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75467-06E8-4652-8FD0-A5CDEC1F07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990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822" y="569327"/>
            <a:ext cx="6521589" cy="206689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823" y="2621369"/>
            <a:ext cx="3198768" cy="128469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059" indent="0">
              <a:buNone/>
              <a:defRPr sz="1654" b="1"/>
            </a:lvl2pPr>
            <a:lvl3pPr marL="756117" indent="0">
              <a:buNone/>
              <a:defRPr sz="1488" b="1"/>
            </a:lvl3pPr>
            <a:lvl4pPr marL="1134176" indent="0">
              <a:buNone/>
              <a:defRPr sz="1323" b="1"/>
            </a:lvl4pPr>
            <a:lvl5pPr marL="1512235" indent="0">
              <a:buNone/>
              <a:defRPr sz="1323" b="1"/>
            </a:lvl5pPr>
            <a:lvl6pPr marL="1890293" indent="0">
              <a:buNone/>
              <a:defRPr sz="1323" b="1"/>
            </a:lvl6pPr>
            <a:lvl7pPr marL="2268352" indent="0">
              <a:buNone/>
              <a:defRPr sz="1323" b="1"/>
            </a:lvl7pPr>
            <a:lvl8pPr marL="2646411" indent="0">
              <a:buNone/>
              <a:defRPr sz="1323" b="1"/>
            </a:lvl8pPr>
            <a:lvl9pPr marL="3024469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823" y="3906061"/>
            <a:ext cx="3198768" cy="574522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890" y="2621369"/>
            <a:ext cx="3214522" cy="128469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059" indent="0">
              <a:buNone/>
              <a:defRPr sz="1654" b="1"/>
            </a:lvl2pPr>
            <a:lvl3pPr marL="756117" indent="0">
              <a:buNone/>
              <a:defRPr sz="1488" b="1"/>
            </a:lvl3pPr>
            <a:lvl4pPr marL="1134176" indent="0">
              <a:buNone/>
              <a:defRPr sz="1323" b="1"/>
            </a:lvl4pPr>
            <a:lvl5pPr marL="1512235" indent="0">
              <a:buNone/>
              <a:defRPr sz="1323" b="1"/>
            </a:lvl5pPr>
            <a:lvl6pPr marL="1890293" indent="0">
              <a:buNone/>
              <a:defRPr sz="1323" b="1"/>
            </a:lvl6pPr>
            <a:lvl7pPr marL="2268352" indent="0">
              <a:buNone/>
              <a:defRPr sz="1323" b="1"/>
            </a:lvl7pPr>
            <a:lvl8pPr marL="2646411" indent="0">
              <a:buNone/>
              <a:defRPr sz="1323" b="1"/>
            </a:lvl8pPr>
            <a:lvl9pPr marL="3024469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890" y="3906061"/>
            <a:ext cx="3214522" cy="574522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5ADF-5E51-4E21-834C-235B51E7B777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75467-06E8-4652-8FD0-A5CDEC1F07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5974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5ADF-5E51-4E21-834C-235B51E7B777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75467-06E8-4652-8FD0-A5CDEC1F07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3870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5ADF-5E51-4E21-834C-235B51E7B777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75467-06E8-4652-8FD0-A5CDEC1F07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090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822" y="712893"/>
            <a:ext cx="2438704" cy="2495127"/>
          </a:xfrm>
        </p:spPr>
        <p:txBody>
          <a:bodyPr anchor="b"/>
          <a:lstStyle>
            <a:lvl1pPr>
              <a:defRPr sz="264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4522" y="1539654"/>
            <a:ext cx="3827889" cy="7599245"/>
          </a:xfrm>
        </p:spPr>
        <p:txBody>
          <a:bodyPr/>
          <a:lstStyle>
            <a:lvl1pPr>
              <a:defRPr sz="2646"/>
            </a:lvl1pPr>
            <a:lvl2pPr>
              <a:defRPr sz="2315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822" y="3208020"/>
            <a:ext cx="2438704" cy="5943254"/>
          </a:xfrm>
        </p:spPr>
        <p:txBody>
          <a:bodyPr/>
          <a:lstStyle>
            <a:lvl1pPr marL="0" indent="0">
              <a:buNone/>
              <a:defRPr sz="1323"/>
            </a:lvl1pPr>
            <a:lvl2pPr marL="378059" indent="0">
              <a:buNone/>
              <a:defRPr sz="1158"/>
            </a:lvl2pPr>
            <a:lvl3pPr marL="756117" indent="0">
              <a:buNone/>
              <a:defRPr sz="992"/>
            </a:lvl3pPr>
            <a:lvl4pPr marL="1134176" indent="0">
              <a:buNone/>
              <a:defRPr sz="827"/>
            </a:lvl4pPr>
            <a:lvl5pPr marL="1512235" indent="0">
              <a:buNone/>
              <a:defRPr sz="827"/>
            </a:lvl5pPr>
            <a:lvl6pPr marL="1890293" indent="0">
              <a:buNone/>
              <a:defRPr sz="827"/>
            </a:lvl6pPr>
            <a:lvl7pPr marL="2268352" indent="0">
              <a:buNone/>
              <a:defRPr sz="827"/>
            </a:lvl7pPr>
            <a:lvl8pPr marL="2646411" indent="0">
              <a:buNone/>
              <a:defRPr sz="827"/>
            </a:lvl8pPr>
            <a:lvl9pPr marL="3024469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5ADF-5E51-4E21-834C-235B51E7B777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75467-06E8-4652-8FD0-A5CDEC1F07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9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822" y="712893"/>
            <a:ext cx="2438704" cy="2495127"/>
          </a:xfrm>
        </p:spPr>
        <p:txBody>
          <a:bodyPr anchor="b"/>
          <a:lstStyle>
            <a:lvl1pPr>
              <a:defRPr sz="264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4522" y="1539654"/>
            <a:ext cx="3827889" cy="7599245"/>
          </a:xfrm>
        </p:spPr>
        <p:txBody>
          <a:bodyPr anchor="t"/>
          <a:lstStyle>
            <a:lvl1pPr marL="0" indent="0">
              <a:buNone/>
              <a:defRPr sz="2646"/>
            </a:lvl1pPr>
            <a:lvl2pPr marL="378059" indent="0">
              <a:buNone/>
              <a:defRPr sz="2315"/>
            </a:lvl2pPr>
            <a:lvl3pPr marL="756117" indent="0">
              <a:buNone/>
              <a:defRPr sz="1985"/>
            </a:lvl3pPr>
            <a:lvl4pPr marL="1134176" indent="0">
              <a:buNone/>
              <a:defRPr sz="1654"/>
            </a:lvl4pPr>
            <a:lvl5pPr marL="1512235" indent="0">
              <a:buNone/>
              <a:defRPr sz="1654"/>
            </a:lvl5pPr>
            <a:lvl6pPr marL="1890293" indent="0">
              <a:buNone/>
              <a:defRPr sz="1654"/>
            </a:lvl6pPr>
            <a:lvl7pPr marL="2268352" indent="0">
              <a:buNone/>
              <a:defRPr sz="1654"/>
            </a:lvl7pPr>
            <a:lvl8pPr marL="2646411" indent="0">
              <a:buNone/>
              <a:defRPr sz="1654"/>
            </a:lvl8pPr>
            <a:lvl9pPr marL="3024469" indent="0">
              <a:buNone/>
              <a:defRPr sz="1654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822" y="3208020"/>
            <a:ext cx="2438704" cy="5943254"/>
          </a:xfrm>
        </p:spPr>
        <p:txBody>
          <a:bodyPr/>
          <a:lstStyle>
            <a:lvl1pPr marL="0" indent="0">
              <a:buNone/>
              <a:defRPr sz="1323"/>
            </a:lvl1pPr>
            <a:lvl2pPr marL="378059" indent="0">
              <a:buNone/>
              <a:defRPr sz="1158"/>
            </a:lvl2pPr>
            <a:lvl3pPr marL="756117" indent="0">
              <a:buNone/>
              <a:defRPr sz="992"/>
            </a:lvl3pPr>
            <a:lvl4pPr marL="1134176" indent="0">
              <a:buNone/>
              <a:defRPr sz="827"/>
            </a:lvl4pPr>
            <a:lvl5pPr marL="1512235" indent="0">
              <a:buNone/>
              <a:defRPr sz="827"/>
            </a:lvl5pPr>
            <a:lvl6pPr marL="1890293" indent="0">
              <a:buNone/>
              <a:defRPr sz="827"/>
            </a:lvl6pPr>
            <a:lvl7pPr marL="2268352" indent="0">
              <a:buNone/>
              <a:defRPr sz="827"/>
            </a:lvl7pPr>
            <a:lvl8pPr marL="2646411" indent="0">
              <a:buNone/>
              <a:defRPr sz="827"/>
            </a:lvl8pPr>
            <a:lvl9pPr marL="3024469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5ADF-5E51-4E21-834C-235B51E7B777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75467-06E8-4652-8FD0-A5CDEC1F07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8667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837" y="569327"/>
            <a:ext cx="6521589" cy="20668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837" y="2846623"/>
            <a:ext cx="6521589" cy="678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837" y="9911200"/>
            <a:ext cx="1701284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95ADF-5E51-4E21-834C-235B51E7B777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669" y="9911200"/>
            <a:ext cx="2551926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0142" y="9911200"/>
            <a:ext cx="1701284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75467-06E8-4652-8FD0-A5CDEC1F07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8757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56117" rtl="0" eaLnBrk="1" latinLnBrk="0" hangingPunct="1">
        <a:lnSpc>
          <a:spcPct val="90000"/>
        </a:lnSpc>
        <a:spcBef>
          <a:spcPct val="0"/>
        </a:spcBef>
        <a:buNone/>
        <a:defRPr kumimoji="1" sz="363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29" indent="-189029" algn="l" defTabSz="756117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7088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147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205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1264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9323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7381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5440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3499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11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8059" algn="l" defTabSz="75611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6117" algn="l" defTabSz="75611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4176" algn="l" defTabSz="75611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2235" algn="l" defTabSz="75611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90293" algn="l" defTabSz="75611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8352" algn="l" defTabSz="75611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6411" algn="l" defTabSz="75611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4469" algn="l" defTabSz="75611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C6E3037A-AD0E-25E4-3A24-40F96AB7CA5D}"/>
              </a:ext>
            </a:extLst>
          </p:cNvPr>
          <p:cNvGrpSpPr/>
          <p:nvPr/>
        </p:nvGrpSpPr>
        <p:grpSpPr>
          <a:xfrm>
            <a:off x="8767" y="29805"/>
            <a:ext cx="7610566" cy="7559831"/>
            <a:chOff x="-33673" y="-18435"/>
            <a:chExt cx="7016125" cy="6969351"/>
          </a:xfrm>
        </p:grpSpPr>
        <p:pic>
          <p:nvPicPr>
            <p:cNvPr id="5" name="図 4" descr="ロゴ が含まれている画像&#10;&#10;自動的に生成された説明">
              <a:extLst>
                <a:ext uri="{FF2B5EF4-FFF2-40B4-BE49-F238E27FC236}">
                  <a16:creationId xmlns:a16="http://schemas.microsoft.com/office/drawing/2014/main" id="{2D0B13CD-85FD-A887-F7A8-81D2456045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3673" y="-18435"/>
              <a:ext cx="7016125" cy="6969351"/>
            </a:xfrm>
            <a:prstGeom prst="rect">
              <a:avLst/>
            </a:prstGeom>
          </p:spPr>
        </p:pic>
        <p:sp>
          <p:nvSpPr>
            <p:cNvPr id="7" name="フリーフォーム: 図形 6">
              <a:extLst>
                <a:ext uri="{FF2B5EF4-FFF2-40B4-BE49-F238E27FC236}">
                  <a16:creationId xmlns:a16="http://schemas.microsoft.com/office/drawing/2014/main" id="{09AD4983-CB23-E71C-0A34-D4202D656FFE}"/>
                </a:ext>
              </a:extLst>
            </p:cNvPr>
            <p:cNvSpPr/>
            <p:nvPr/>
          </p:nvSpPr>
          <p:spPr>
            <a:xfrm>
              <a:off x="962526" y="4415591"/>
              <a:ext cx="4511842" cy="2021305"/>
            </a:xfrm>
            <a:custGeom>
              <a:avLst/>
              <a:gdLst>
                <a:gd name="connsiteX0" fmla="*/ 0 w 4511842"/>
                <a:gd name="connsiteY0" fmla="*/ 24063 h 2021305"/>
                <a:gd name="connsiteX1" fmla="*/ 72190 w 4511842"/>
                <a:gd name="connsiteY1" fmla="*/ 721894 h 2021305"/>
                <a:gd name="connsiteX2" fmla="*/ 12032 w 4511842"/>
                <a:gd name="connsiteY2" fmla="*/ 890337 h 2021305"/>
                <a:gd name="connsiteX3" fmla="*/ 24063 w 4511842"/>
                <a:gd name="connsiteY3" fmla="*/ 1215189 h 2021305"/>
                <a:gd name="connsiteX4" fmla="*/ 48127 w 4511842"/>
                <a:gd name="connsiteY4" fmla="*/ 1407694 h 2021305"/>
                <a:gd name="connsiteX5" fmla="*/ 156411 w 4511842"/>
                <a:gd name="connsiteY5" fmla="*/ 1515979 h 2021305"/>
                <a:gd name="connsiteX6" fmla="*/ 252663 w 4511842"/>
                <a:gd name="connsiteY6" fmla="*/ 1756610 h 2021305"/>
                <a:gd name="connsiteX7" fmla="*/ 276727 w 4511842"/>
                <a:gd name="connsiteY7" fmla="*/ 1913021 h 2021305"/>
                <a:gd name="connsiteX8" fmla="*/ 637674 w 4511842"/>
                <a:gd name="connsiteY8" fmla="*/ 1997242 h 2021305"/>
                <a:gd name="connsiteX9" fmla="*/ 3765885 w 4511842"/>
                <a:gd name="connsiteY9" fmla="*/ 2021305 h 2021305"/>
                <a:gd name="connsiteX10" fmla="*/ 3874169 w 4511842"/>
                <a:gd name="connsiteY10" fmla="*/ 1660358 h 2021305"/>
                <a:gd name="connsiteX11" fmla="*/ 4042611 w 4511842"/>
                <a:gd name="connsiteY11" fmla="*/ 1540042 h 2021305"/>
                <a:gd name="connsiteX12" fmla="*/ 4235116 w 4511842"/>
                <a:gd name="connsiteY12" fmla="*/ 1479884 h 2021305"/>
                <a:gd name="connsiteX13" fmla="*/ 4511842 w 4511842"/>
                <a:gd name="connsiteY13" fmla="*/ 0 h 2021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511842" h="2021305">
                  <a:moveTo>
                    <a:pt x="0" y="24063"/>
                  </a:moveTo>
                  <a:lnTo>
                    <a:pt x="72190" y="721894"/>
                  </a:lnTo>
                  <a:lnTo>
                    <a:pt x="12032" y="890337"/>
                  </a:lnTo>
                  <a:lnTo>
                    <a:pt x="24063" y="1215189"/>
                  </a:lnTo>
                  <a:lnTo>
                    <a:pt x="48127" y="1407694"/>
                  </a:lnTo>
                  <a:lnTo>
                    <a:pt x="156411" y="1515979"/>
                  </a:lnTo>
                  <a:lnTo>
                    <a:pt x="252663" y="1756610"/>
                  </a:lnTo>
                  <a:lnTo>
                    <a:pt x="276727" y="1913021"/>
                  </a:lnTo>
                  <a:lnTo>
                    <a:pt x="637674" y="1997242"/>
                  </a:lnTo>
                  <a:lnTo>
                    <a:pt x="3765885" y="2021305"/>
                  </a:lnTo>
                  <a:lnTo>
                    <a:pt x="3874169" y="1660358"/>
                  </a:lnTo>
                  <a:lnTo>
                    <a:pt x="4042611" y="1540042"/>
                  </a:lnTo>
                  <a:lnTo>
                    <a:pt x="4235116" y="1479884"/>
                  </a:lnTo>
                  <a:lnTo>
                    <a:pt x="4511842" y="0"/>
                  </a:lnTo>
                </a:path>
              </a:pathLst>
            </a:custGeom>
            <a:solidFill>
              <a:srgbClr val="F7007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126"/>
            </a:p>
          </p:txBody>
        </p:sp>
      </p:grpSp>
      <p:sp>
        <p:nvSpPr>
          <p:cNvPr id="4" name="吹き出し: 角を丸めた四角形 3">
            <a:extLst>
              <a:ext uri="{FF2B5EF4-FFF2-40B4-BE49-F238E27FC236}">
                <a16:creationId xmlns:a16="http://schemas.microsoft.com/office/drawing/2014/main" id="{3DBE2B5F-99B6-6E3E-0F86-54D613C29306}"/>
              </a:ext>
            </a:extLst>
          </p:cNvPr>
          <p:cNvSpPr/>
          <p:nvPr/>
        </p:nvSpPr>
        <p:spPr>
          <a:xfrm>
            <a:off x="57034" y="156641"/>
            <a:ext cx="2224664" cy="2412000"/>
          </a:xfrm>
          <a:prstGeom prst="wedgeRoundRectCallout">
            <a:avLst>
              <a:gd name="adj1" fmla="val 39050"/>
              <a:gd name="adj2" fmla="val 80288"/>
              <a:gd name="adj3" fmla="val 16667"/>
            </a:avLst>
          </a:prstGeom>
          <a:solidFill>
            <a:srgbClr val="D9FCFD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若者に増えている子宮頸がん！ワクチンで</a:t>
            </a:r>
            <a:endParaRPr kumimoji="1" lang="en-US" altLang="ja-JP" sz="2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sz="2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予防できるって</a:t>
            </a:r>
            <a:endParaRPr kumimoji="1" lang="en-US" altLang="ja-JP" sz="2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sz="2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ほんと？！</a:t>
            </a:r>
            <a:endParaRPr kumimoji="1" lang="en-US" altLang="ja-JP" sz="2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吹き出し: 角を丸めた四角形 1">
            <a:extLst>
              <a:ext uri="{FF2B5EF4-FFF2-40B4-BE49-F238E27FC236}">
                <a16:creationId xmlns:a16="http://schemas.microsoft.com/office/drawing/2014/main" id="{0228BD16-4234-A063-DAB4-17C76E8967B6}"/>
              </a:ext>
            </a:extLst>
          </p:cNvPr>
          <p:cNvSpPr/>
          <p:nvPr/>
        </p:nvSpPr>
        <p:spPr>
          <a:xfrm>
            <a:off x="5279565" y="1884541"/>
            <a:ext cx="2224664" cy="1508506"/>
          </a:xfrm>
          <a:prstGeom prst="wedgeRoundRectCallout">
            <a:avLst>
              <a:gd name="adj1" fmla="val -59048"/>
              <a:gd name="adj2" fmla="val 62507"/>
              <a:gd name="adj3" fmla="val 16667"/>
            </a:avLst>
          </a:prstGeom>
          <a:solidFill>
            <a:srgbClr val="D9FCFD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2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sz="2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接種はお近くの産婦人科へ！</a:t>
            </a:r>
            <a:endParaRPr kumimoji="1" lang="en-US" altLang="ja-JP" sz="2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endParaRPr kumimoji="1" lang="ja-JP" altLang="en-US" sz="2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41036FC-D0CD-925F-05DE-1EE13CAE152A}"/>
              </a:ext>
            </a:extLst>
          </p:cNvPr>
          <p:cNvSpPr/>
          <p:nvPr/>
        </p:nvSpPr>
        <p:spPr>
          <a:xfrm>
            <a:off x="-4382" y="4086714"/>
            <a:ext cx="7619332" cy="2581170"/>
          </a:xfrm>
          <a:prstGeom prst="rect">
            <a:avLst/>
          </a:prstGeom>
          <a:solidFill>
            <a:srgbClr val="FB006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8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子宮頸がんワクチン</a:t>
            </a:r>
            <a:endParaRPr kumimoji="1" lang="en-US" altLang="ja-JP" sz="5800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kumimoji="1" lang="ja-JP" altLang="en-US" sz="58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キャッチアップ接種無料期限迫る！</a:t>
            </a:r>
            <a:endParaRPr kumimoji="1" lang="en-US" altLang="ja-JP" sz="5800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78BE9F9-5BDE-3881-0810-827CAF3FB424}"/>
              </a:ext>
            </a:extLst>
          </p:cNvPr>
          <p:cNvSpPr/>
          <p:nvPr/>
        </p:nvSpPr>
        <p:spPr>
          <a:xfrm>
            <a:off x="0" y="7545702"/>
            <a:ext cx="7531914" cy="31476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solidFill>
                  <a:schemeClr val="tx1"/>
                </a:solidFill>
                <a:highlight>
                  <a:srgbClr val="FFFF00"/>
                </a:highligh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誕生日が</a:t>
            </a:r>
            <a:r>
              <a:rPr kumimoji="1" lang="en-US" altLang="ja-JP" sz="3600" dirty="0">
                <a:solidFill>
                  <a:schemeClr val="tx1"/>
                </a:solidFill>
                <a:highlight>
                  <a:srgbClr val="FFFF00"/>
                </a:highligh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1997</a:t>
            </a:r>
            <a:r>
              <a:rPr kumimoji="1" lang="ja-JP" altLang="en-US" sz="3600" dirty="0">
                <a:solidFill>
                  <a:schemeClr val="tx1"/>
                </a:solidFill>
                <a:highlight>
                  <a:srgbClr val="FFFF00"/>
                </a:highligh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年</a:t>
            </a:r>
            <a:r>
              <a:rPr kumimoji="1" lang="en-US" altLang="ja-JP" sz="3600" dirty="0">
                <a:solidFill>
                  <a:schemeClr val="tx1"/>
                </a:solidFill>
                <a:highlight>
                  <a:srgbClr val="FFFF00"/>
                </a:highligh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4</a:t>
            </a:r>
            <a:r>
              <a:rPr kumimoji="1" lang="ja-JP" altLang="en-US" sz="3600" dirty="0">
                <a:solidFill>
                  <a:schemeClr val="tx1"/>
                </a:solidFill>
                <a:highlight>
                  <a:srgbClr val="FFFF00"/>
                </a:highligh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kumimoji="1" lang="en-US" altLang="ja-JP" sz="3600" dirty="0">
                <a:solidFill>
                  <a:schemeClr val="tx1"/>
                </a:solidFill>
                <a:highlight>
                  <a:srgbClr val="FFFF00"/>
                </a:highligh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2</a:t>
            </a:r>
            <a:r>
              <a:rPr kumimoji="1" lang="ja-JP" altLang="en-US" sz="3600" dirty="0">
                <a:solidFill>
                  <a:schemeClr val="tx1"/>
                </a:solidFill>
                <a:highlight>
                  <a:srgbClr val="FFFF00"/>
                </a:highligh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日～</a:t>
            </a:r>
            <a:endParaRPr kumimoji="1" lang="en-US" altLang="ja-JP" sz="3600" dirty="0">
              <a:solidFill>
                <a:schemeClr val="tx1"/>
              </a:solidFill>
              <a:highlight>
                <a:srgbClr val="FFFF00"/>
              </a:highlight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en-US" altLang="ja-JP" sz="3600" dirty="0">
                <a:solidFill>
                  <a:schemeClr val="tx1"/>
                </a:solidFill>
                <a:highlight>
                  <a:srgbClr val="FFFF00"/>
                </a:highligh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2008</a:t>
            </a:r>
            <a:r>
              <a:rPr kumimoji="1" lang="ja-JP" altLang="en-US" sz="3600" dirty="0">
                <a:solidFill>
                  <a:schemeClr val="tx1"/>
                </a:solidFill>
                <a:highlight>
                  <a:srgbClr val="FFFF00"/>
                </a:highligh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年</a:t>
            </a:r>
            <a:r>
              <a:rPr kumimoji="1" lang="en-US" altLang="ja-JP" sz="3600" dirty="0">
                <a:solidFill>
                  <a:schemeClr val="tx1"/>
                </a:solidFill>
                <a:highlight>
                  <a:srgbClr val="FFFF00"/>
                </a:highligh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4</a:t>
            </a:r>
            <a:r>
              <a:rPr kumimoji="1" lang="ja-JP" altLang="en-US" sz="3600" dirty="0">
                <a:solidFill>
                  <a:schemeClr val="tx1"/>
                </a:solidFill>
                <a:highlight>
                  <a:srgbClr val="FFFF00"/>
                </a:highligh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kumimoji="1" lang="en-US" altLang="ja-JP" sz="3600" dirty="0">
                <a:solidFill>
                  <a:schemeClr val="tx1"/>
                </a:solidFill>
                <a:highlight>
                  <a:srgbClr val="FFFF00"/>
                </a:highligh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</a:t>
            </a:r>
            <a:r>
              <a:rPr kumimoji="1" lang="ja-JP" altLang="en-US" sz="3600" dirty="0">
                <a:solidFill>
                  <a:schemeClr val="tx1"/>
                </a:solidFill>
                <a:highlight>
                  <a:srgbClr val="FFFF00"/>
                </a:highligh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日の女性</a:t>
            </a:r>
            <a:endParaRPr kumimoji="1" lang="en-US" altLang="ja-JP" sz="3600" dirty="0">
              <a:solidFill>
                <a:schemeClr val="tx1"/>
              </a:solidFill>
              <a:highlight>
                <a:srgbClr val="FFFF00"/>
              </a:highlight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sz="24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で子宮頸がんワクチンを計</a:t>
            </a:r>
            <a:r>
              <a:rPr kumimoji="1" lang="en-US" altLang="ja-JP" sz="24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3</a:t>
            </a:r>
            <a:r>
              <a:rPr kumimoji="1" lang="ja-JP" altLang="en-US" sz="24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回接種していない方は</a:t>
            </a:r>
            <a:endParaRPr kumimoji="1" lang="en-US" altLang="ja-JP" sz="24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sz="2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一回目を</a:t>
            </a:r>
            <a:r>
              <a:rPr kumimoji="1" lang="en-US" altLang="ja-JP" sz="2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2024</a:t>
            </a:r>
            <a:r>
              <a:rPr kumimoji="1" lang="ja-JP" altLang="en-US" sz="2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年</a:t>
            </a:r>
            <a:r>
              <a:rPr kumimoji="1" lang="en-US" altLang="ja-JP" sz="2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9</a:t>
            </a:r>
            <a:r>
              <a:rPr kumimoji="1" lang="ja-JP" altLang="en-US" sz="2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月末までに接種すると</a:t>
            </a:r>
            <a:endParaRPr kumimoji="1" lang="en-US" altLang="ja-JP" sz="2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sz="2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無料で接種することが出来ます。</a:t>
            </a:r>
          </a:p>
          <a:p>
            <a:pPr algn="ctr"/>
            <a:r>
              <a:rPr kumimoji="1" lang="ja-JP" altLang="en-US" sz="3600" dirty="0">
                <a:solidFill>
                  <a:srgbClr val="FF0000"/>
                </a:solidFill>
                <a:highlight>
                  <a:srgbClr val="FFFF00"/>
                </a:highligh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それを逃すと約</a:t>
            </a:r>
            <a:r>
              <a:rPr kumimoji="1" lang="en-US" altLang="ja-JP" sz="3600" dirty="0">
                <a:solidFill>
                  <a:srgbClr val="FF0000"/>
                </a:solidFill>
                <a:highlight>
                  <a:srgbClr val="FFFF00"/>
                </a:highligh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10</a:t>
            </a:r>
            <a:r>
              <a:rPr kumimoji="1" lang="ja-JP" altLang="en-US" sz="3600" dirty="0">
                <a:solidFill>
                  <a:srgbClr val="FF0000"/>
                </a:solidFill>
                <a:highlight>
                  <a:srgbClr val="FFFF00"/>
                </a:highligh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万円かかります！</a:t>
            </a:r>
            <a:endParaRPr kumimoji="1" lang="en-US" altLang="ja-JP" sz="3600" dirty="0">
              <a:solidFill>
                <a:srgbClr val="FF0000"/>
              </a:solidFill>
              <a:highlight>
                <a:srgbClr val="FFFF00"/>
              </a:highlight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ECD7AFE-5137-3325-E41B-60234DD0611B}"/>
              </a:ext>
            </a:extLst>
          </p:cNvPr>
          <p:cNvSpPr/>
          <p:nvPr/>
        </p:nvSpPr>
        <p:spPr>
          <a:xfrm>
            <a:off x="-8768" y="6667883"/>
            <a:ext cx="7619333" cy="877819"/>
          </a:xfrm>
          <a:prstGeom prst="rect">
            <a:avLst/>
          </a:prstGeom>
          <a:solidFill>
            <a:srgbClr val="DEEBF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東京産婦人科医会は子宮頸がんワクチンを推奨します</a:t>
            </a:r>
          </a:p>
        </p:txBody>
      </p:sp>
    </p:spTree>
    <p:extLst>
      <p:ext uri="{BB962C8B-B14F-4D97-AF65-F5344CB8AC3E}">
        <p14:creationId xmlns:p14="http://schemas.microsoft.com/office/powerpoint/2010/main" val="740303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462DED5-362A-A198-9BF8-974AC4885C0C}"/>
              </a:ext>
            </a:extLst>
          </p:cNvPr>
          <p:cNvSpPr/>
          <p:nvPr/>
        </p:nvSpPr>
        <p:spPr>
          <a:xfrm>
            <a:off x="6318688" y="9755023"/>
            <a:ext cx="909217" cy="2727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187" tIns="49593" rIns="99187" bIns="4959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2126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5CFC066-A4B6-8702-888B-C403EFE32CA9}"/>
              </a:ext>
            </a:extLst>
          </p:cNvPr>
          <p:cNvSpPr txBox="1"/>
          <p:nvPr/>
        </p:nvSpPr>
        <p:spPr>
          <a:xfrm>
            <a:off x="112733" y="-17936"/>
            <a:ext cx="7437015" cy="646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187" tIns="49593" rIns="99187" bIns="49593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R="0" lvl="0" indent="0" algn="ctr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0" sz="22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pPr algn="l"/>
            <a:r>
              <a:rPr lang="ja-JP" altLang="en-US" sz="1953" dirty="0"/>
              <a:t>子宮頸がんの原因のほとんどがヒトパピローマウイルス（</a:t>
            </a:r>
            <a:r>
              <a:rPr lang="en-US" altLang="ja-JP" sz="1953" dirty="0"/>
              <a:t>HPV</a:t>
            </a:r>
            <a:r>
              <a:rPr lang="ja-JP" altLang="en-US" sz="1953" dirty="0"/>
              <a:t>）です。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79A6AEF-CF20-DFE6-41E7-84775D4F843E}"/>
              </a:ext>
            </a:extLst>
          </p:cNvPr>
          <p:cNvSpPr txBox="1"/>
          <p:nvPr/>
        </p:nvSpPr>
        <p:spPr>
          <a:xfrm>
            <a:off x="225030" y="2557216"/>
            <a:ext cx="7146094" cy="1276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187" tIns="49593" rIns="99187" bIns="49593" numCol="1" anchor="t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defTabSz="914400"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defRPr>
            </a:lvl1pPr>
          </a:lstStyle>
          <a:p>
            <a:r>
              <a:rPr lang="ja-JP" altLang="en-US" sz="1193" dirty="0"/>
              <a:t>　</a:t>
            </a:r>
            <a:r>
              <a:rPr lang="en-US" altLang="ja-JP" sz="1193" dirty="0"/>
              <a:t>HPV</a:t>
            </a:r>
            <a:r>
              <a:rPr lang="ja-JP" altLang="en-US" sz="1193" dirty="0"/>
              <a:t>はありふれたウイルスで</a:t>
            </a:r>
            <a:r>
              <a:rPr lang="en-US" altLang="ja-JP" sz="1193" dirty="0"/>
              <a:t>80</a:t>
            </a:r>
            <a:r>
              <a:rPr lang="ja-JP" altLang="en-US" sz="1193" dirty="0"/>
              <a:t>％以上の女性が生涯で普通に感染するといわれています。感染の機会のほとんどは性交渉によります。感染しても多くの場合は自然に排除され問題にならないのですが、中には感染が持続することがあります。感染が持続した場合、少しずつ細胞が変化していき、やがて子宮頸がんとなるものがでてきます。</a:t>
            </a: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F3A16C68-DA8F-F798-F4AD-48A603E1909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843" y="6982693"/>
            <a:ext cx="6151848" cy="2607881"/>
          </a:xfrm>
          <a:prstGeom prst="rect">
            <a:avLst/>
          </a:prstGeom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6E19432-F919-8B2A-ACA7-875022837DDD}"/>
              </a:ext>
            </a:extLst>
          </p:cNvPr>
          <p:cNvSpPr txBox="1"/>
          <p:nvPr/>
        </p:nvSpPr>
        <p:spPr>
          <a:xfrm>
            <a:off x="118968" y="9504484"/>
            <a:ext cx="7268691" cy="931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187" tIns="49593" rIns="99187" bIns="49593" numCol="1" anchor="t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defTabSz="914400"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defRPr>
            </a:lvl1pPr>
          </a:lstStyle>
          <a:p>
            <a:r>
              <a:rPr lang="ja-JP" altLang="en-US" sz="1301" dirty="0"/>
              <a:t>　新しい９価ワクチンでは原因となる</a:t>
            </a:r>
            <a:r>
              <a:rPr lang="en-US" altLang="ja-JP" sz="1301" dirty="0"/>
              <a:t>HPV</a:t>
            </a:r>
            <a:r>
              <a:rPr lang="ja-JP" altLang="en-US" sz="1301" dirty="0"/>
              <a:t>の</a:t>
            </a:r>
            <a:r>
              <a:rPr lang="en-US" altLang="ja-JP" sz="1301" dirty="0"/>
              <a:t>80</a:t>
            </a:r>
            <a:r>
              <a:rPr lang="ja-JP" altLang="en-US" sz="1301" dirty="0"/>
              <a:t>～</a:t>
            </a:r>
            <a:r>
              <a:rPr lang="en-US" altLang="ja-JP" sz="1301" dirty="0"/>
              <a:t>90</a:t>
            </a:r>
            <a:r>
              <a:rPr lang="ja-JP" altLang="en-US" sz="1301" dirty="0"/>
              <a:t>％を防ぐことができます。さらに子宮頸がんワクチンでは防ぎきれない型の</a:t>
            </a:r>
            <a:r>
              <a:rPr lang="en-US" altLang="ja-JP" sz="1301" dirty="0"/>
              <a:t>HPV</a:t>
            </a:r>
            <a:r>
              <a:rPr lang="ja-JP" altLang="en-US" sz="1301" dirty="0"/>
              <a:t>があることや</a:t>
            </a:r>
            <a:r>
              <a:rPr lang="en-US" altLang="ja-JP" sz="1301" dirty="0"/>
              <a:t>HPV</a:t>
            </a:r>
            <a:r>
              <a:rPr lang="ja-JP" altLang="en-US" sz="1301" dirty="0"/>
              <a:t>感染以外の原因によるものも少数ながらあるので</a:t>
            </a:r>
            <a:r>
              <a:rPr lang="en-US" altLang="ja-JP" sz="1301" dirty="0"/>
              <a:t>20</a:t>
            </a:r>
            <a:r>
              <a:rPr lang="ja-JP" altLang="en-US" sz="1301" dirty="0"/>
              <a:t>歳以降の</a:t>
            </a:r>
            <a:r>
              <a:rPr lang="en-US" altLang="ja-JP" sz="1301" dirty="0"/>
              <a:t>2</a:t>
            </a:r>
            <a:r>
              <a:rPr lang="ja-JP" altLang="en-US" sz="1301" dirty="0"/>
              <a:t>年に</a:t>
            </a:r>
            <a:r>
              <a:rPr lang="en-US" altLang="ja-JP" sz="1301" dirty="0"/>
              <a:t>1</a:t>
            </a:r>
            <a:r>
              <a:rPr lang="ja-JP" altLang="en-US" sz="1301" dirty="0"/>
              <a:t>回の定期検診も欠かせません。</a:t>
            </a: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726417F8-0DCF-4A53-53A6-D1E9F3D40E76}"/>
              </a:ext>
            </a:extLst>
          </p:cNvPr>
          <p:cNvSpPr/>
          <p:nvPr/>
        </p:nvSpPr>
        <p:spPr>
          <a:xfrm>
            <a:off x="1066863" y="4266120"/>
            <a:ext cx="2281307" cy="611773"/>
          </a:xfrm>
          <a:prstGeom prst="roundRect">
            <a:avLst/>
          </a:prstGeom>
          <a:solidFill>
            <a:srgbClr val="D9FCFD"/>
          </a:solidFill>
          <a:ln>
            <a:solidFill>
              <a:srgbClr val="D9FCFD"/>
            </a:solidFill>
          </a:ln>
          <a:effectLst>
            <a:glow rad="101600">
              <a:srgbClr val="F70072">
                <a:alpha val="60000"/>
              </a:srgbClr>
            </a:glo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051" tIns="39051" rIns="39051" bIns="39051" rtlCol="0" anchor="ctr"/>
          <a:lstStyle/>
          <a:p>
            <a:pPr algn="ctr"/>
            <a:r>
              <a:rPr kumimoji="1" lang="ja-JP" altLang="en-US" sz="1518" b="1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子宮頸がんワクチンで</a:t>
            </a:r>
            <a:r>
              <a:rPr kumimoji="1" lang="en-US" altLang="ja-JP" sz="1518" b="1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HPV</a:t>
            </a:r>
            <a:r>
              <a:rPr kumimoji="1" lang="ja-JP" altLang="en-US" sz="1518" b="1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感染を予防</a:t>
            </a:r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C5F42A71-B06E-CC1C-C148-F51227432C82}"/>
              </a:ext>
            </a:extLst>
          </p:cNvPr>
          <p:cNvSpPr/>
          <p:nvPr/>
        </p:nvSpPr>
        <p:spPr>
          <a:xfrm>
            <a:off x="4046633" y="4266120"/>
            <a:ext cx="2281307" cy="611773"/>
          </a:xfrm>
          <a:prstGeom prst="roundRect">
            <a:avLst/>
          </a:prstGeom>
          <a:solidFill>
            <a:srgbClr val="D9FCFD"/>
          </a:solidFill>
          <a:ln>
            <a:solidFill>
              <a:srgbClr val="D9FCFD"/>
            </a:solidFill>
          </a:ln>
          <a:effectLst>
            <a:glow rad="101600">
              <a:srgbClr val="F70072">
                <a:alpha val="60000"/>
              </a:srgbClr>
            </a:glo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051" tIns="39051" rIns="39051" bIns="39051" rtlCol="0" anchor="ctr"/>
          <a:lstStyle/>
          <a:p>
            <a:pPr algn="ctr"/>
            <a:r>
              <a:rPr kumimoji="1" lang="en-US" altLang="ja-JP" sz="1518" b="1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20</a:t>
            </a:r>
            <a:r>
              <a:rPr kumimoji="1" lang="ja-JP" altLang="en-US" sz="1518" b="1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歳以降に</a:t>
            </a:r>
            <a:endParaRPr kumimoji="1" lang="en-US" altLang="ja-JP" sz="1518" b="1" dirty="0">
              <a:solidFill>
                <a:srgbClr val="FF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r>
              <a:rPr kumimoji="1" lang="en-US" altLang="ja-JP" sz="1518" b="1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</a:t>
            </a:r>
            <a:r>
              <a:rPr kumimoji="1" lang="ja-JP" altLang="en-US" sz="1518" b="1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年</a:t>
            </a:r>
            <a:r>
              <a:rPr kumimoji="1" lang="en-US" altLang="ja-JP" sz="1518" b="1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</a:t>
            </a:r>
            <a:r>
              <a:rPr kumimoji="1" lang="ja-JP" altLang="en-US" sz="1518" b="1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回の定期検診</a:t>
            </a:r>
          </a:p>
        </p:txBody>
      </p:sp>
      <p:sp>
        <p:nvSpPr>
          <p:cNvPr id="15" name="加算記号 14">
            <a:extLst>
              <a:ext uri="{FF2B5EF4-FFF2-40B4-BE49-F238E27FC236}">
                <a16:creationId xmlns:a16="http://schemas.microsoft.com/office/drawing/2014/main" id="{D9B122F6-E997-E214-64F4-90607E9B78B0}"/>
              </a:ext>
            </a:extLst>
          </p:cNvPr>
          <p:cNvSpPr/>
          <p:nvPr/>
        </p:nvSpPr>
        <p:spPr>
          <a:xfrm>
            <a:off x="3439683" y="4313410"/>
            <a:ext cx="517190" cy="517190"/>
          </a:xfrm>
          <a:prstGeom prst="mathPlus">
            <a:avLst/>
          </a:prstGeom>
          <a:solidFill>
            <a:srgbClr val="E8418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126"/>
          </a:p>
        </p:txBody>
      </p: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C99A2FED-22CF-8264-FBBF-CEE0F1193C1A}"/>
              </a:ext>
            </a:extLst>
          </p:cNvPr>
          <p:cNvSpPr/>
          <p:nvPr/>
        </p:nvSpPr>
        <p:spPr>
          <a:xfrm>
            <a:off x="178205" y="5693041"/>
            <a:ext cx="3274464" cy="775823"/>
          </a:xfrm>
          <a:prstGeom prst="roundRect">
            <a:avLst/>
          </a:prstGeom>
          <a:solidFill>
            <a:srgbClr val="FFFFCC"/>
          </a:solidFill>
          <a:ln>
            <a:solidFill>
              <a:srgbClr val="FFFFCC"/>
            </a:solidFill>
          </a:ln>
          <a:effectLst>
            <a:glow rad="101600">
              <a:srgbClr val="F70072">
                <a:alpha val="60000"/>
              </a:srgbClr>
            </a:glo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518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定期接種対象者</a:t>
            </a:r>
            <a:endParaRPr kumimoji="1" lang="en-US" altLang="ja-JP" sz="1518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endParaRPr kumimoji="1" lang="en-US" altLang="ja-JP" sz="1193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30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小学校</a:t>
            </a:r>
            <a:r>
              <a:rPr kumimoji="1" lang="en-US" altLang="ja-JP" sz="130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6</a:t>
            </a:r>
            <a:r>
              <a:rPr kumimoji="1" lang="ja-JP" altLang="en-US" sz="130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年生～高校</a:t>
            </a:r>
            <a:r>
              <a:rPr kumimoji="1" lang="en-US" altLang="ja-JP" sz="130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</a:t>
            </a:r>
            <a:r>
              <a:rPr kumimoji="1" lang="ja-JP" altLang="en-US" sz="130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年生相当の女子</a:t>
            </a:r>
          </a:p>
        </p:txBody>
      </p:sp>
      <p:sp>
        <p:nvSpPr>
          <p:cNvPr id="26" name="四角形: 角を丸くする 25">
            <a:extLst>
              <a:ext uri="{FF2B5EF4-FFF2-40B4-BE49-F238E27FC236}">
                <a16:creationId xmlns:a16="http://schemas.microsoft.com/office/drawing/2014/main" id="{24ACB7E7-8D5C-3BAE-1616-E4C040FD4C1F}"/>
              </a:ext>
            </a:extLst>
          </p:cNvPr>
          <p:cNvSpPr/>
          <p:nvPr/>
        </p:nvSpPr>
        <p:spPr>
          <a:xfrm>
            <a:off x="3572141" y="5571859"/>
            <a:ext cx="3854153" cy="1612254"/>
          </a:xfrm>
          <a:prstGeom prst="roundRect">
            <a:avLst>
              <a:gd name="adj" fmla="val 50000"/>
            </a:avLst>
          </a:prstGeom>
          <a:solidFill>
            <a:srgbClr val="FFFFCC"/>
          </a:solidFill>
          <a:ln>
            <a:solidFill>
              <a:srgbClr val="FFFFCC"/>
            </a:solidFill>
          </a:ln>
          <a:effectLst>
            <a:glow rad="101600">
              <a:srgbClr val="F70072">
                <a:alpha val="60000"/>
              </a:srgbClr>
            </a:glo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9051" rIns="0" bIns="39051" rtlCol="0" anchor="ctr"/>
          <a:lstStyle/>
          <a:p>
            <a:pPr algn="ctr"/>
            <a:r>
              <a:rPr kumimoji="1" lang="ja-JP" altLang="en-US" sz="1518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キャッチアップ接種対象者</a:t>
            </a:r>
            <a:endParaRPr kumimoji="1" lang="en-US" altLang="ja-JP" sz="1518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kumimoji="1" lang="ja-JP" altLang="en-US" sz="1193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誕生日が</a:t>
            </a:r>
            <a:r>
              <a:rPr kumimoji="1" lang="en-US" altLang="ja-JP" sz="1193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1997</a:t>
            </a:r>
            <a:r>
              <a:rPr kumimoji="1" lang="ja-JP" altLang="en-US" sz="1193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年</a:t>
            </a:r>
            <a:r>
              <a:rPr kumimoji="1" lang="en-US" altLang="ja-JP" sz="1193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</a:t>
            </a:r>
            <a:r>
              <a:rPr kumimoji="1" lang="ja-JP" altLang="en-US" sz="1193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</a:t>
            </a:r>
            <a:r>
              <a:rPr kumimoji="1" lang="en-US" altLang="ja-JP" sz="1193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</a:t>
            </a:r>
            <a:r>
              <a:rPr kumimoji="1" lang="ja-JP" altLang="en-US" sz="1193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日～</a:t>
            </a:r>
            <a:r>
              <a:rPr kumimoji="1" lang="en-US" altLang="ja-JP" sz="1193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2008</a:t>
            </a:r>
            <a:r>
              <a:rPr kumimoji="1" lang="ja-JP" altLang="en-US" sz="1193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年</a:t>
            </a:r>
            <a:r>
              <a:rPr kumimoji="1" lang="en-US" altLang="ja-JP" sz="1193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</a:t>
            </a:r>
            <a:r>
              <a:rPr kumimoji="1" lang="ja-JP" altLang="en-US" sz="1193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</a:t>
            </a:r>
            <a:r>
              <a:rPr kumimoji="1" lang="en-US" altLang="ja-JP" sz="1193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</a:t>
            </a:r>
            <a:r>
              <a:rPr kumimoji="1" lang="ja-JP" altLang="en-US" sz="1193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日の</a:t>
            </a:r>
            <a:endParaRPr kumimoji="1" lang="en-US" altLang="ja-JP" sz="1193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kumimoji="1" lang="ja-JP" altLang="en-US" sz="1193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女性で過去に子宮頸がんワクチンを</a:t>
            </a:r>
            <a:endParaRPr kumimoji="1" lang="en-US" altLang="ja-JP" sz="1193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kumimoji="1" lang="ja-JP" altLang="en-US" sz="1193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計</a:t>
            </a:r>
            <a:r>
              <a:rPr kumimoji="1" lang="en-US" altLang="ja-JP" sz="1193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</a:t>
            </a:r>
            <a:r>
              <a:rPr kumimoji="1" lang="ja-JP" altLang="en-US" sz="1193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回受けていない方</a:t>
            </a:r>
            <a:endParaRPr kumimoji="1" lang="en-US" altLang="ja-JP" sz="1193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ts val="600"/>
              </a:lnSpc>
            </a:pPr>
            <a:endParaRPr kumimoji="1" lang="en-US" altLang="ja-JP" sz="1193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kumimoji="1" lang="ja-JP" altLang="en-US" sz="1193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公費で接種できるのは</a:t>
            </a:r>
            <a:r>
              <a:rPr kumimoji="1" lang="en-US" altLang="ja-JP" sz="1193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2025</a:t>
            </a:r>
            <a:r>
              <a:rPr kumimoji="1" lang="ja-JP" altLang="en-US" sz="1193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年</a:t>
            </a:r>
            <a:r>
              <a:rPr kumimoji="1" lang="en-US" altLang="ja-JP" sz="1193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</a:t>
            </a:r>
            <a:r>
              <a:rPr kumimoji="1" lang="ja-JP" altLang="en-US" sz="1193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月末まで</a:t>
            </a:r>
            <a:endParaRPr kumimoji="1" lang="en-US" altLang="ja-JP" sz="1193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193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（公費で接種を完了するには</a:t>
            </a:r>
            <a:endParaRPr kumimoji="1" lang="en-US" altLang="ja-JP" sz="1193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en-US" altLang="ja-JP" sz="1193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         2024</a:t>
            </a:r>
            <a:r>
              <a:rPr kumimoji="1" lang="ja-JP" altLang="en-US" sz="1193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年</a:t>
            </a:r>
            <a:r>
              <a:rPr kumimoji="1" lang="en-US" altLang="ja-JP" sz="1193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9</a:t>
            </a:r>
            <a:r>
              <a:rPr kumimoji="1" lang="ja-JP" altLang="en-US" sz="1193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月末までに</a:t>
            </a:r>
            <a:r>
              <a:rPr kumimoji="1" lang="en-US" altLang="ja-JP" sz="1193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</a:t>
            </a:r>
            <a:r>
              <a:rPr kumimoji="1" lang="ja-JP" altLang="en-US" sz="1193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回目の接種が必要）</a:t>
            </a:r>
            <a:endParaRPr kumimoji="1" lang="en-US" altLang="ja-JP" sz="1193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470A0F0-31BB-7AD3-DC84-5AADB8B86541}"/>
              </a:ext>
            </a:extLst>
          </p:cNvPr>
          <p:cNvSpPr txBox="1"/>
          <p:nvPr/>
        </p:nvSpPr>
        <p:spPr>
          <a:xfrm>
            <a:off x="372787" y="5145133"/>
            <a:ext cx="6544390" cy="4199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126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以下の方は</a:t>
            </a:r>
            <a:r>
              <a:rPr lang="ja-JP" altLang="en-US" sz="1953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公費で子宮頸がんワクチンを接種できます。</a:t>
            </a:r>
            <a:endParaRPr lang="en-US" altLang="ja-JP" sz="1953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9A0D844-11E2-B9EE-6DCD-F4E4A9D075C7}"/>
              </a:ext>
            </a:extLst>
          </p:cNvPr>
          <p:cNvSpPr txBox="1"/>
          <p:nvPr/>
        </p:nvSpPr>
        <p:spPr>
          <a:xfrm>
            <a:off x="639746" y="3735865"/>
            <a:ext cx="6827864" cy="419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126" b="1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子宮頸がんの予防にはワクチンと検診の両方が重要です！</a:t>
            </a:r>
          </a:p>
        </p:txBody>
      </p:sp>
      <p:pic>
        <p:nvPicPr>
          <p:cNvPr id="43" name="図 42">
            <a:extLst>
              <a:ext uri="{FF2B5EF4-FFF2-40B4-BE49-F238E27FC236}">
                <a16:creationId xmlns:a16="http://schemas.microsoft.com/office/drawing/2014/main" id="{C2544658-4F4A-66CF-E1CE-7FA64D57CF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357" y="578306"/>
            <a:ext cx="5860315" cy="1995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921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1194</TotalTime>
  <Words>393</Words>
  <Application>Microsoft Office PowerPoint</Application>
  <PresentationFormat>ユーザー設定</PresentationFormat>
  <Paragraphs>33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UD デジタル 教科書体 N-B</vt:lpstr>
      <vt:lpstr>UD デジタル 教科書体 NK-B</vt:lpstr>
      <vt:lpstr>UD デジタル 教科書体 NK-R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稲元 敏能</dc:creator>
  <cp:lastModifiedBy>メディカル事業部 MACC</cp:lastModifiedBy>
  <cp:revision>51</cp:revision>
  <cp:lastPrinted>2024-04-24T04:58:01Z</cp:lastPrinted>
  <dcterms:created xsi:type="dcterms:W3CDTF">2023-08-09T13:26:22Z</dcterms:created>
  <dcterms:modified xsi:type="dcterms:W3CDTF">2024-04-26T02:12:46Z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HeaderLocations">
    <vt:lpwstr>Office テーマ:8</vt:lpwstr>
  </property>
  <property fmtid="{D5CDD505-2E9C-101B-9397-08002B2CF9AE}" pid="3" name="ClassificationContentMarkingHeaderText">
    <vt:lpwstr>Confidential</vt:lpwstr>
  </property>
  <property fmtid="{D5CDD505-2E9C-101B-9397-08002B2CF9AE}" pid="4" name="MSIP_Label_e81acc0d-dcc4-4dc9-a2c5-be70b05a2fe6_Enabled">
    <vt:lpwstr>true</vt:lpwstr>
  </property>
  <property fmtid="{D5CDD505-2E9C-101B-9397-08002B2CF9AE}" pid="5" name="MSIP_Label_e81acc0d-dcc4-4dc9-a2c5-be70b05a2fe6_SetDate">
    <vt:lpwstr>2024-03-29T00:54:14Z</vt:lpwstr>
  </property>
  <property fmtid="{D5CDD505-2E9C-101B-9397-08002B2CF9AE}" pid="6" name="MSIP_Label_e81acc0d-dcc4-4dc9-a2c5-be70b05a2fe6_Method">
    <vt:lpwstr>Privileged</vt:lpwstr>
  </property>
  <property fmtid="{D5CDD505-2E9C-101B-9397-08002B2CF9AE}" pid="7" name="MSIP_Label_e81acc0d-dcc4-4dc9-a2c5-be70b05a2fe6_Name">
    <vt:lpwstr>e81acc0d-dcc4-4dc9-a2c5-be70b05a2fe6</vt:lpwstr>
  </property>
  <property fmtid="{D5CDD505-2E9C-101B-9397-08002B2CF9AE}" pid="8" name="MSIP_Label_e81acc0d-dcc4-4dc9-a2c5-be70b05a2fe6_SiteId">
    <vt:lpwstr>a00de4ec-48a8-43a6-be74-e31274e2060d</vt:lpwstr>
  </property>
  <property fmtid="{D5CDD505-2E9C-101B-9397-08002B2CF9AE}" pid="9" name="MSIP_Label_e81acc0d-dcc4-4dc9-a2c5-be70b05a2fe6_ActionId">
    <vt:lpwstr>37cda489-5125-474a-905b-c1735408a24c</vt:lpwstr>
  </property>
  <property fmtid="{D5CDD505-2E9C-101B-9397-08002B2CF9AE}" pid="10" name="MSIP_Label_e81acc0d-dcc4-4dc9-a2c5-be70b05a2fe6_ContentBits">
    <vt:lpwstr>0</vt:lpwstr>
  </property>
  <property fmtid="{D5CDD505-2E9C-101B-9397-08002B2CF9AE}" pid="11" name="_NewReviewCycle">
    <vt:lpwstr/>
  </property>
</Properties>
</file>